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6" r:id="rId2"/>
    <p:sldId id="269" r:id="rId3"/>
    <p:sldId id="259" r:id="rId4"/>
    <p:sldId id="261" r:id="rId5"/>
    <p:sldId id="274" r:id="rId6"/>
    <p:sldId id="264" r:id="rId7"/>
    <p:sldId id="271" r:id="rId8"/>
    <p:sldId id="260" r:id="rId9"/>
    <p:sldId id="272" r:id="rId10"/>
    <p:sldId id="275" r:id="rId11"/>
    <p:sldId id="277" r:id="rId12"/>
    <p:sldId id="278" r:id="rId13"/>
    <p:sldId id="279" r:id="rId14"/>
    <p:sldId id="280" r:id="rId15"/>
    <p:sldId id="257" r:id="rId16"/>
    <p:sldId id="256" r:id="rId17"/>
    <p:sldId id="258" r:id="rId18"/>
    <p:sldId id="282" r:id="rId19"/>
    <p:sldId id="283" r:id="rId20"/>
    <p:sldId id="265" r:id="rId21"/>
    <p:sldId id="284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E9B47-CDCE-4958-B0AD-4B6088583C13}" type="datetimeFigureOut">
              <a:rPr lang="fr-BE" smtClean="0"/>
              <a:t>1/12/2012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E6F4F-A446-4F7F-AEB4-C6D1B5F88B1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429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C56448-2859-4218-93D7-F5E85F180224}" type="slidenum">
              <a:rPr lang="fr-BE" smtClean="0"/>
              <a:pPr>
                <a:defRPr/>
              </a:pPr>
              <a:t>1</a:t>
            </a:fld>
            <a:endParaRPr lang="fr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6F4F-A446-4F7F-AEB4-C6D1B5F88B13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4576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6F4F-A446-4F7F-AEB4-C6D1B5F88B13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8046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6F4F-A446-4F7F-AEB4-C6D1B5F88B13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1509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6F4F-A446-4F7F-AEB4-C6D1B5F88B13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9192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6F4F-A446-4F7F-AEB4-C6D1B5F88B13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8101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6F4F-A446-4F7F-AEB4-C6D1B5F88B13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9366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6F4F-A446-4F7F-AEB4-C6D1B5F88B13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1459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6F4F-A446-4F7F-AEB4-C6D1B5F88B13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2828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6F4F-A446-4F7F-AEB4-C6D1B5F88B13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384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6F4F-A446-4F7F-AEB4-C6D1B5F88B13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950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6F4F-A446-4F7F-AEB4-C6D1B5F88B13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10456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5E993A-4ED1-4E93-A421-CEC841B9266F}" type="slidenum">
              <a:rPr lang="fr-BE" smtClean="0"/>
              <a:pPr>
                <a:defRPr/>
              </a:pPr>
              <a:t>20</a:t>
            </a:fld>
            <a:endParaRPr lang="fr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6F4F-A446-4F7F-AEB4-C6D1B5F88B13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4667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6F4F-A446-4F7F-AEB4-C6D1B5F88B13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9665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6F4F-A446-4F7F-AEB4-C6D1B5F88B13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5831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6F4F-A446-4F7F-AEB4-C6D1B5F88B13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8412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5E535-FE53-4DC3-AFE5-08C8933BC28E}" type="slidenum">
              <a:rPr lang="fr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B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6F4F-A446-4F7F-AEB4-C6D1B5F88B13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0539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6F4F-A446-4F7F-AEB4-C6D1B5F88B13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9735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6F4F-A446-4F7F-AEB4-C6D1B5F88B13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966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6E64-BBEA-42EE-8A6C-18AA928E1195}" type="datetime1">
              <a:rPr lang="fr-FR" smtClean="0"/>
              <a:t>01/12/2012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3A56-8873-4FDF-86F4-AA1BA931E9D3}" type="datetime1">
              <a:rPr lang="fr-FR" smtClean="0"/>
              <a:t>01/12/2012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94767-2C3F-4E10-B4B2-04BAAFB98EA5}" type="datetime1">
              <a:rPr lang="fr-FR" smtClean="0"/>
              <a:t>01/12/2012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C2D8-AC29-4CED-AA3D-4CC0D139EEBE}" type="datetime1">
              <a:rPr lang="fr-FR" smtClean="0"/>
              <a:t>01/12/2012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735B-6E33-4726-89FC-2D4B5E4C82D7}" type="datetime1">
              <a:rPr lang="fr-FR" smtClean="0"/>
              <a:t>01/12/2012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7D0A-2528-43DB-8D8A-CC093A88C7A5}" type="datetime1">
              <a:rPr lang="fr-FR" smtClean="0"/>
              <a:t>01/12/2012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14AD-559E-42A7-9AEE-62FFDF37341C}" type="datetime1">
              <a:rPr lang="fr-FR" smtClean="0"/>
              <a:t>01/12/2012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6130-6850-4FB1-833D-DA3111FD9407}" type="datetime1">
              <a:rPr lang="fr-FR" smtClean="0"/>
              <a:t>01/12/2012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FE4E-ED5C-44C7-834F-67862EBE66DE}" type="datetime1">
              <a:rPr lang="fr-FR" smtClean="0"/>
              <a:t>01/12/2012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3A0B-C535-4A0F-9506-2980FAFDE88D}" type="datetime1">
              <a:rPr lang="fr-FR" smtClean="0"/>
              <a:t>01/12/2012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F7D6-3A8E-479F-A914-B7BC31BAF8DF}" type="datetime1">
              <a:rPr lang="fr-FR" smtClean="0"/>
              <a:t>01/12/2012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27185-D121-45E9-8B39-408CF54AAA3C}" type="datetime1">
              <a:rPr lang="fr-FR" smtClean="0"/>
              <a:t>01/12/2012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586E6-CC8F-4F9D-BFB8-28599F7B55D3}" type="slidenum">
              <a:rPr lang="fr-BE" smtClean="0"/>
              <a:pPr>
                <a:defRPr/>
              </a:pPr>
              <a:t>1</a:t>
            </a:fld>
            <a:endParaRPr lang="fr-BE"/>
          </a:p>
        </p:txBody>
      </p:sp>
      <p:pic>
        <p:nvPicPr>
          <p:cNvPr id="8196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971600" y="508518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>
                <a:solidFill>
                  <a:srgbClr val="FF0000"/>
                </a:solidFill>
              </a:rPr>
              <a:t>Des irrégularités à la </a:t>
            </a:r>
            <a:r>
              <a:rPr lang="fr-BE" sz="4000" dirty="0" smtClean="0">
                <a:solidFill>
                  <a:srgbClr val="FF0000"/>
                </a:solidFill>
              </a:rPr>
              <a:t>discrimination</a:t>
            </a:r>
            <a:endParaRPr lang="fr-B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1400" dirty="0" smtClean="0">
                <a:solidFill>
                  <a:srgbClr val="00B050"/>
                </a:solidFill>
              </a:rPr>
              <a:t>Compte-rendu </a:t>
            </a:r>
            <a:r>
              <a:rPr lang="fr-BE" sz="1400" dirty="0">
                <a:solidFill>
                  <a:srgbClr val="00B050"/>
                </a:solidFill>
              </a:rPr>
              <a:t>de séance du Parlement de la Communauté française (mercredi </a:t>
            </a:r>
            <a:r>
              <a:rPr lang="fr-BE" sz="1400" dirty="0" smtClean="0">
                <a:solidFill>
                  <a:srgbClr val="00B050"/>
                </a:solidFill>
              </a:rPr>
              <a:t>15 février 2012) </a:t>
            </a:r>
            <a:r>
              <a:rPr lang="fr-BE" sz="1400" dirty="0">
                <a:solidFill>
                  <a:srgbClr val="00B050"/>
                </a:solidFill>
              </a:rPr>
              <a:t>- Extrait</a:t>
            </a:r>
            <a:endParaRPr lang="fr-BE" sz="1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fr-BE" sz="1600" b="1" i="1" dirty="0"/>
              <a:t>Mme Marie-Dominique Simonet, ministre de</a:t>
            </a:r>
          </a:p>
          <a:p>
            <a:pPr marL="0" indent="0" algn="just">
              <a:buNone/>
            </a:pPr>
            <a:r>
              <a:rPr lang="fr-BE" sz="1600" b="1" i="1" dirty="0"/>
              <a:t>l’Enseignement obligatoire et de promotion sociale. </a:t>
            </a:r>
            <a:r>
              <a:rPr lang="fr-BE" sz="1600" i="1" dirty="0"/>
              <a:t>– Comme vous j’ai appris par la presse la </a:t>
            </a:r>
            <a:r>
              <a:rPr lang="fr-BE" sz="1600" i="1" dirty="0" smtClean="0"/>
              <a:t>démarche </a:t>
            </a:r>
            <a:r>
              <a:rPr lang="fr-BE" sz="1600" i="1" dirty="0"/>
              <a:t>d’</a:t>
            </a:r>
            <a:r>
              <a:rPr lang="fr-BE" sz="1600" i="1" dirty="0" err="1"/>
              <a:t>Infor</a:t>
            </a:r>
            <a:r>
              <a:rPr lang="fr-BE" sz="1600" i="1" dirty="0"/>
              <a:t>-jeunes et sa synthèse des </a:t>
            </a:r>
            <a:r>
              <a:rPr lang="fr-BE" sz="1600" i="1" dirty="0" smtClean="0"/>
              <a:t>constats sur </a:t>
            </a:r>
            <a:r>
              <a:rPr lang="fr-BE" sz="1600" i="1" dirty="0"/>
              <a:t>l’information relative à la procédure d’inscription disponible sur le site internet de </a:t>
            </a:r>
            <a:r>
              <a:rPr lang="fr-BE" sz="1600" i="1" dirty="0" smtClean="0"/>
              <a:t>certaines écoles. </a:t>
            </a:r>
            <a:endParaRPr lang="fr-BE" sz="1600" i="1" dirty="0"/>
          </a:p>
          <a:p>
            <a:pPr marL="0" indent="0" algn="just">
              <a:buNone/>
            </a:pPr>
            <a:r>
              <a:rPr lang="fr-BE" sz="1600" i="1" dirty="0" smtClean="0">
                <a:solidFill>
                  <a:srgbClr val="FF0000"/>
                </a:solidFill>
              </a:rPr>
              <a:t>(..) </a:t>
            </a:r>
            <a:r>
              <a:rPr lang="fr-BE" sz="1600" b="1" i="1" dirty="0" smtClean="0">
                <a:solidFill>
                  <a:srgbClr val="FF0000"/>
                </a:solidFill>
              </a:rPr>
              <a:t>La </a:t>
            </a:r>
            <a:r>
              <a:rPr lang="fr-BE" sz="1600" b="1" i="1" dirty="0">
                <a:solidFill>
                  <a:srgbClr val="FF0000"/>
                </a:solidFill>
              </a:rPr>
              <a:t>fraude suppose des pratiques avérées. </a:t>
            </a:r>
            <a:r>
              <a:rPr lang="fr-BE" sz="1600" b="1" i="1" dirty="0" smtClean="0">
                <a:solidFill>
                  <a:srgbClr val="FF0000"/>
                </a:solidFill>
              </a:rPr>
              <a:t>Face à </a:t>
            </a:r>
            <a:r>
              <a:rPr lang="fr-BE" sz="1600" b="1" i="1" dirty="0">
                <a:solidFill>
                  <a:srgbClr val="FF0000"/>
                </a:solidFill>
              </a:rPr>
              <a:t>un site obsolète, on ne peut parler de </a:t>
            </a:r>
            <a:r>
              <a:rPr lang="fr-BE" sz="1600" b="1" i="1" dirty="0" smtClean="0">
                <a:solidFill>
                  <a:srgbClr val="FF0000"/>
                </a:solidFill>
              </a:rPr>
              <a:t>fraude. Il </a:t>
            </a:r>
            <a:r>
              <a:rPr lang="fr-BE" sz="1600" b="1" i="1" dirty="0">
                <a:solidFill>
                  <a:srgbClr val="FF0000"/>
                </a:solidFill>
              </a:rPr>
              <a:t>nécessite toutefois corrections et mise à jour.</a:t>
            </a:r>
          </a:p>
          <a:p>
            <a:pPr marL="0" indent="0" algn="just">
              <a:buNone/>
            </a:pPr>
            <a:r>
              <a:rPr lang="fr-BE" sz="1600" b="1" i="1" dirty="0">
                <a:solidFill>
                  <a:srgbClr val="FF0000"/>
                </a:solidFill>
              </a:rPr>
              <a:t>Il n’en demeure pas moins que la présence d’informations lacunaires, erronées voire abusives </a:t>
            </a:r>
            <a:r>
              <a:rPr lang="fr-BE" sz="1600" b="1" i="1" dirty="0" smtClean="0">
                <a:solidFill>
                  <a:srgbClr val="FF0000"/>
                </a:solidFill>
              </a:rPr>
              <a:t>ne constitue </a:t>
            </a:r>
            <a:r>
              <a:rPr lang="fr-BE" sz="1600" b="1" i="1" dirty="0">
                <a:solidFill>
                  <a:srgbClr val="FF0000"/>
                </a:solidFill>
              </a:rPr>
              <a:t>peut-être pas, d’un point de vue juridique, une faute matérielle avérée</a:t>
            </a:r>
            <a:r>
              <a:rPr lang="fr-BE" sz="1600" i="1" dirty="0">
                <a:solidFill>
                  <a:srgbClr val="FF0000"/>
                </a:solidFill>
              </a:rPr>
              <a:t>.</a:t>
            </a:r>
            <a:r>
              <a:rPr lang="fr-BE" sz="1600" i="1" dirty="0"/>
              <a:t> Elle pose toutefois incontestablement question et nécessite, </a:t>
            </a:r>
            <a:r>
              <a:rPr lang="fr-BE" sz="1600" i="1" dirty="0" smtClean="0"/>
              <a:t>le cas </a:t>
            </a:r>
            <a:r>
              <a:rPr lang="fr-BE" sz="1600" i="1" dirty="0"/>
              <a:t>échéant, des corrections.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sz="1600" b="1" i="1" dirty="0"/>
              <a:t>Mme Françoise </a:t>
            </a:r>
            <a:r>
              <a:rPr lang="fr-BE" sz="1600" b="1" i="1" dirty="0" err="1"/>
              <a:t>Bertieaux</a:t>
            </a:r>
            <a:r>
              <a:rPr lang="fr-BE" sz="1600" b="1" i="1" dirty="0"/>
              <a:t> (MR). </a:t>
            </a:r>
            <a:r>
              <a:rPr lang="fr-BE" sz="1600" i="1" dirty="0" smtClean="0"/>
              <a:t>– (..)</a:t>
            </a:r>
            <a:r>
              <a:rPr lang="fr-BE" sz="1600" b="1" i="1" dirty="0" smtClean="0">
                <a:solidFill>
                  <a:srgbClr val="FF0000"/>
                </a:solidFill>
              </a:rPr>
              <a:t>Je </a:t>
            </a:r>
            <a:r>
              <a:rPr lang="fr-BE" sz="1600" b="1" i="1" dirty="0">
                <a:solidFill>
                  <a:srgbClr val="FF0000"/>
                </a:solidFill>
              </a:rPr>
              <a:t>suis perplexe d’entendre que, pour la seconde fois, la même association s’institue « cellule de vigilance » de la ministre Simonet.</a:t>
            </a:r>
            <a:r>
              <a:rPr lang="fr-BE" sz="1600" i="1" dirty="0"/>
              <a:t> </a:t>
            </a:r>
            <a:r>
              <a:rPr lang="fr-BE" sz="1600" i="1" dirty="0" smtClean="0"/>
              <a:t>Vous entretenez </a:t>
            </a:r>
            <a:r>
              <a:rPr lang="fr-BE" sz="1600" i="1" dirty="0"/>
              <a:t>des relations avec les réseaux et </a:t>
            </a:r>
            <a:r>
              <a:rPr lang="fr-BE" sz="1600" i="1" dirty="0" smtClean="0"/>
              <a:t>avec les </a:t>
            </a:r>
            <a:r>
              <a:rPr lang="fr-BE" sz="1600" i="1" dirty="0"/>
              <a:t>écoles. </a:t>
            </a:r>
            <a:r>
              <a:rPr lang="fr-BE" sz="1600" b="1" i="1" dirty="0">
                <a:solidFill>
                  <a:srgbClr val="FF0000"/>
                </a:solidFill>
              </a:rPr>
              <a:t>Je ne pensais pas que vous ayez </a:t>
            </a:r>
            <a:r>
              <a:rPr lang="fr-BE" sz="1600" b="1" i="1" dirty="0" smtClean="0">
                <a:solidFill>
                  <a:srgbClr val="FF0000"/>
                </a:solidFill>
              </a:rPr>
              <a:t>chargé </a:t>
            </a:r>
            <a:r>
              <a:rPr lang="fr-BE" sz="1600" b="1" i="1" dirty="0" err="1" smtClean="0">
                <a:solidFill>
                  <a:srgbClr val="FF0000"/>
                </a:solidFill>
              </a:rPr>
              <a:t>Infor</a:t>
            </a:r>
            <a:r>
              <a:rPr lang="fr-BE" sz="1600" b="1" i="1" dirty="0" smtClean="0">
                <a:solidFill>
                  <a:srgbClr val="FF0000"/>
                </a:solidFill>
              </a:rPr>
              <a:t>-Jeunes </a:t>
            </a:r>
            <a:r>
              <a:rPr lang="fr-BE" sz="1600" b="1" i="1" dirty="0">
                <a:solidFill>
                  <a:srgbClr val="FF0000"/>
                </a:solidFill>
              </a:rPr>
              <a:t>de dénoncer les écoles et d’utiliser </a:t>
            </a:r>
            <a:r>
              <a:rPr lang="fr-BE" sz="1600" b="1" i="1" dirty="0" smtClean="0">
                <a:solidFill>
                  <a:srgbClr val="FF0000"/>
                </a:solidFill>
              </a:rPr>
              <a:t>des captures </a:t>
            </a:r>
            <a:r>
              <a:rPr lang="fr-BE" sz="1600" b="1" i="1" dirty="0">
                <a:solidFill>
                  <a:srgbClr val="FF0000"/>
                </a:solidFill>
              </a:rPr>
              <a:t>d’écran comme preuves. </a:t>
            </a:r>
            <a:r>
              <a:rPr lang="fr-BE" sz="1600" i="1" dirty="0"/>
              <a:t>Cette </a:t>
            </a:r>
            <a:r>
              <a:rPr lang="fr-BE" sz="1600" i="1" dirty="0" smtClean="0"/>
              <a:t>pratique vous </a:t>
            </a:r>
            <a:r>
              <a:rPr lang="fr-BE" sz="1600" i="1" dirty="0"/>
              <a:t>apportera peut-être des informations </a:t>
            </a:r>
            <a:r>
              <a:rPr lang="fr-BE" sz="1600" i="1" dirty="0" smtClean="0"/>
              <a:t>mais elle </a:t>
            </a:r>
            <a:r>
              <a:rPr lang="fr-BE" sz="1600" i="1" dirty="0"/>
              <a:t>jettera certainement la suspicion sur les directions des écoles et sur certains pouvoirs organisateurs</a:t>
            </a:r>
            <a:r>
              <a:rPr lang="fr-BE" sz="1600" dirty="0" smtClean="0"/>
              <a:t>.(..)</a:t>
            </a:r>
            <a:endParaRPr lang="fr-BE" sz="16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08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>
                <a:solidFill>
                  <a:srgbClr val="FF0000"/>
                </a:solidFill>
              </a:rPr>
              <a:t>Exclusion scolaire, quelques chiffres</a:t>
            </a:r>
            <a:endParaRPr lang="fr-BE" sz="28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dirty="0" smtClean="0"/>
              <a:t>-   1999 : </a:t>
            </a:r>
            <a:r>
              <a:rPr lang="fr-BE" dirty="0"/>
              <a:t>776 </a:t>
            </a:r>
            <a:r>
              <a:rPr lang="fr-BE" dirty="0" smtClean="0"/>
              <a:t>exclus – 2004 : </a:t>
            </a:r>
            <a:r>
              <a:rPr lang="fr-BE" dirty="0"/>
              <a:t>1365.</a:t>
            </a:r>
            <a:endParaRPr lang="fr-BE" dirty="0" smtClean="0"/>
          </a:p>
          <a:p>
            <a:pPr marL="0" indent="0" algn="just">
              <a:buNone/>
            </a:pPr>
            <a:r>
              <a:rPr lang="fr-BE" dirty="0" smtClean="0"/>
              <a:t>-  2008-2009 : 2 591 exclus (1 304 réseau </a:t>
            </a:r>
            <a:r>
              <a:rPr lang="fr-BE" dirty="0" err="1" smtClean="0"/>
              <a:t>Cf</a:t>
            </a:r>
            <a:r>
              <a:rPr lang="fr-BE" dirty="0" smtClean="0"/>
              <a:t> - </a:t>
            </a:r>
            <a:r>
              <a:rPr lang="fr-BE" dirty="0"/>
              <a:t>1  </a:t>
            </a:r>
            <a:r>
              <a:rPr lang="fr-BE" dirty="0" smtClean="0"/>
              <a:t>     287 réseaux </a:t>
            </a:r>
            <a:r>
              <a:rPr lang="fr-BE" dirty="0" err="1" smtClean="0"/>
              <a:t>subv</a:t>
            </a:r>
            <a:r>
              <a:rPr lang="fr-BE" dirty="0" smtClean="0"/>
              <a:t>.) </a:t>
            </a:r>
          </a:p>
          <a:p>
            <a:pPr algn="just">
              <a:buFontTx/>
              <a:buChar char="-"/>
            </a:pPr>
            <a:r>
              <a:rPr lang="fr-BE" dirty="0" smtClean="0"/>
              <a:t>362 majeurs. </a:t>
            </a:r>
          </a:p>
          <a:p>
            <a:pPr algn="just">
              <a:buFontTx/>
              <a:buChar char="-"/>
            </a:pPr>
            <a:r>
              <a:rPr lang="fr-BE" b="1" dirty="0" smtClean="0"/>
              <a:t>80% dans l’enseignement qualifiant. </a:t>
            </a:r>
          </a:p>
          <a:p>
            <a:pPr algn="just">
              <a:buFontTx/>
              <a:buChar char="-"/>
            </a:pPr>
            <a:r>
              <a:rPr lang="fr-BE" dirty="0" smtClean="0"/>
              <a:t>Plus de garçons que de filles.</a:t>
            </a:r>
          </a:p>
          <a:p>
            <a:pPr marL="0" indent="0" algn="just">
              <a:buNone/>
            </a:pPr>
            <a:endParaRPr lang="fr-BE" dirty="0" smtClean="0"/>
          </a:p>
          <a:p>
            <a:pPr marL="0" indent="0" algn="just">
              <a:buNone/>
            </a:pPr>
            <a:endParaRPr lang="fr-BE" dirty="0"/>
          </a:p>
          <a:p>
            <a:pPr marL="0" indent="0" algn="r">
              <a:buNone/>
            </a:pPr>
            <a:r>
              <a:rPr lang="fr-BE" sz="1400" i="1" dirty="0" smtClean="0"/>
              <a:t>Sources : Ministère de la Fédération Wallonie-Bruxelles</a:t>
            </a:r>
            <a:endParaRPr lang="fr-BE" sz="1400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36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tx2">
                    <a:lumMod val="75000"/>
                  </a:schemeClr>
                </a:solidFill>
              </a:rPr>
              <a:t>Exclusion : critères à observer</a:t>
            </a:r>
            <a:endParaRPr lang="fr-B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BE" sz="1600" dirty="0" smtClean="0"/>
              <a:t>Prévenir par recommandé qu’une procédure est entamée</a:t>
            </a:r>
          </a:p>
          <a:p>
            <a:pPr>
              <a:buFontTx/>
              <a:buChar char="-"/>
            </a:pPr>
            <a:r>
              <a:rPr lang="fr-BE" sz="1600" dirty="0" smtClean="0"/>
              <a:t>Permettre aux </a:t>
            </a:r>
            <a:r>
              <a:rPr lang="fr-BE" sz="1600" b="1" dirty="0" smtClean="0"/>
              <a:t>droits de la défense </a:t>
            </a:r>
            <a:r>
              <a:rPr lang="fr-BE" sz="1600" dirty="0" smtClean="0"/>
              <a:t>de s’exercer </a:t>
            </a:r>
          </a:p>
          <a:p>
            <a:pPr>
              <a:buFontTx/>
              <a:buChar char="-"/>
            </a:pPr>
            <a:r>
              <a:rPr lang="fr-BE" sz="1600" dirty="0" smtClean="0"/>
              <a:t>Délai de préparation de la défense (4 jours min.)</a:t>
            </a:r>
          </a:p>
          <a:p>
            <a:pPr>
              <a:buFontTx/>
              <a:buChar char="-"/>
            </a:pPr>
            <a:r>
              <a:rPr lang="fr-BE" sz="1600" dirty="0" smtClean="0"/>
              <a:t>Accès du jeune ou de ses parents au dossier disciplinaire</a:t>
            </a:r>
          </a:p>
          <a:p>
            <a:pPr>
              <a:buFontTx/>
              <a:buChar char="-"/>
            </a:pPr>
            <a:endParaRPr lang="fr-BE" sz="1600" dirty="0"/>
          </a:p>
          <a:p>
            <a:pPr>
              <a:buFontTx/>
              <a:buChar char="-"/>
            </a:pPr>
            <a:r>
              <a:rPr lang="fr-BE" sz="1600" b="1" dirty="0" smtClean="0"/>
              <a:t>Proportionnalité </a:t>
            </a:r>
            <a:r>
              <a:rPr lang="fr-BE" sz="1600" dirty="0" smtClean="0"/>
              <a:t>des faits et de la sanction</a:t>
            </a:r>
          </a:p>
          <a:p>
            <a:pPr>
              <a:buFontTx/>
              <a:buChar char="-"/>
            </a:pPr>
            <a:r>
              <a:rPr lang="fr-BE" sz="1600" dirty="0" smtClean="0"/>
              <a:t>On ne peut être sanctionné deux fois pour les mêmes faits  (</a:t>
            </a:r>
            <a:r>
              <a:rPr lang="fr-BE" sz="1600" i="1" dirty="0" smtClean="0"/>
              <a:t>non bis in ibidem</a:t>
            </a:r>
            <a:r>
              <a:rPr lang="fr-BE" sz="1600" dirty="0" smtClean="0"/>
              <a:t>)</a:t>
            </a:r>
          </a:p>
          <a:p>
            <a:pPr>
              <a:buFontTx/>
              <a:buChar char="-"/>
            </a:pPr>
            <a:r>
              <a:rPr lang="fr-BE" sz="1600" dirty="0" smtClean="0"/>
              <a:t> Précision des faits reprochés</a:t>
            </a:r>
          </a:p>
          <a:p>
            <a:pPr>
              <a:buFontTx/>
              <a:buChar char="-"/>
            </a:pPr>
            <a:endParaRPr lang="fr-BE" sz="1600" dirty="0"/>
          </a:p>
          <a:p>
            <a:pPr>
              <a:buFontTx/>
              <a:buChar char="-"/>
            </a:pPr>
            <a:r>
              <a:rPr lang="fr-BE" sz="1600" b="1" dirty="0" smtClean="0"/>
              <a:t>Le refus de réinscription = exclusion définitive !!</a:t>
            </a:r>
          </a:p>
          <a:p>
            <a:pPr>
              <a:buFontTx/>
              <a:buChar char="-"/>
            </a:pPr>
            <a:endParaRPr lang="fr-BE" sz="1600" b="1" dirty="0"/>
          </a:p>
          <a:p>
            <a:pPr>
              <a:buFontTx/>
              <a:buChar char="-"/>
            </a:pPr>
            <a:r>
              <a:rPr lang="fr-BE" sz="1600" b="1" dirty="0" smtClean="0"/>
              <a:t>Délais pour introduire un recours  auprès du P.O. = 10 jours</a:t>
            </a:r>
          </a:p>
          <a:p>
            <a:pPr>
              <a:buFontTx/>
              <a:buChar char="-"/>
            </a:pPr>
            <a:endParaRPr lang="fr-BE" sz="16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61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Quelques conséquences :</a:t>
            </a:r>
            <a:endParaRPr lang="fr-B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fr-BE" b="1" dirty="0"/>
              <a:t>Si le jeune était majeur </a:t>
            </a:r>
            <a:r>
              <a:rPr lang="fr-BE" b="1" dirty="0">
                <a:solidFill>
                  <a:srgbClr val="FF0000"/>
                </a:solidFill>
              </a:rPr>
              <a:t>au moment des faits</a:t>
            </a:r>
            <a:r>
              <a:rPr lang="fr-BE" b="1" dirty="0"/>
              <a:t>, les autres écoles peuvent refuser de </a:t>
            </a:r>
            <a:r>
              <a:rPr lang="fr-BE" b="1" dirty="0" smtClean="0"/>
              <a:t>l’inscrire</a:t>
            </a:r>
          </a:p>
          <a:p>
            <a:pPr marL="0" indent="0">
              <a:buNone/>
            </a:pPr>
            <a:endParaRPr lang="fr-BE" b="1" dirty="0" smtClean="0"/>
          </a:p>
          <a:p>
            <a:pPr>
              <a:buFontTx/>
              <a:buChar char="-"/>
            </a:pPr>
            <a:r>
              <a:rPr lang="fr-BE" b="1" dirty="0" smtClean="0"/>
              <a:t>Ecartement </a:t>
            </a:r>
            <a:r>
              <a:rPr lang="fr-BE" b="1" dirty="0" smtClean="0"/>
              <a:t>provisoire (10 jours max.)                   </a:t>
            </a:r>
          </a:p>
          <a:p>
            <a:pPr marL="0" indent="0">
              <a:buNone/>
            </a:pPr>
            <a:r>
              <a:rPr lang="fr-BE" b="1" dirty="0"/>
              <a:t> </a:t>
            </a:r>
            <a:r>
              <a:rPr lang="fr-BE" b="1" dirty="0" smtClean="0"/>
              <a:t>    </a:t>
            </a:r>
          </a:p>
          <a:p>
            <a:pPr marL="0" indent="0">
              <a:buNone/>
            </a:pPr>
            <a:r>
              <a:rPr lang="fr-BE" b="1" dirty="0"/>
              <a:t> </a:t>
            </a:r>
            <a:r>
              <a:rPr lang="fr-BE" b="1" dirty="0" smtClean="0"/>
              <a:t>        inducteur </a:t>
            </a:r>
            <a:r>
              <a:rPr lang="fr-BE" b="1" dirty="0" smtClean="0"/>
              <a:t>d’exclusion définitive</a:t>
            </a:r>
          </a:p>
          <a:p>
            <a:pPr marL="0" indent="0">
              <a:buNone/>
            </a:pPr>
            <a:endParaRPr lang="fr-BE" b="1" dirty="0" smtClean="0"/>
          </a:p>
          <a:p>
            <a:pPr>
              <a:buFontTx/>
              <a:buChar char="-"/>
            </a:pPr>
            <a:r>
              <a:rPr lang="fr-BE" b="1" dirty="0" smtClean="0"/>
              <a:t>Difficultés pour retrouver une école pour le mineur, induisant un décrochage plus ou moins long (souvent 2, 3 mois)</a:t>
            </a:r>
            <a:endParaRPr lang="fr-BE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13</a:t>
            </a:fld>
            <a:endParaRPr lang="fr-BE"/>
          </a:p>
        </p:txBody>
      </p:sp>
      <p:sp>
        <p:nvSpPr>
          <p:cNvPr id="6" name="Flèche vers le bas 5"/>
          <p:cNvSpPr/>
          <p:nvPr/>
        </p:nvSpPr>
        <p:spPr>
          <a:xfrm>
            <a:off x="3419872" y="3284984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42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Contrat de comportement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fr-BE" dirty="0" smtClean="0"/>
              <a:t>Pas de fondement légal</a:t>
            </a:r>
          </a:p>
          <a:p>
            <a:pPr>
              <a:buFontTx/>
              <a:buChar char="-"/>
            </a:pPr>
            <a:r>
              <a:rPr lang="fr-BE" dirty="0" smtClean="0"/>
              <a:t>Seule compte la législation et la réglementation scolaire</a:t>
            </a:r>
          </a:p>
          <a:p>
            <a:pPr>
              <a:buFontTx/>
              <a:buChar char="-"/>
            </a:pPr>
            <a:r>
              <a:rPr lang="fr-BE" dirty="0" smtClean="0"/>
              <a:t>Tous les élèves ne seraient pas égaux devant le règlement d’ordre intérieur ?</a:t>
            </a:r>
          </a:p>
          <a:p>
            <a:pPr>
              <a:buFontTx/>
              <a:buChar char="-"/>
            </a:pPr>
            <a:r>
              <a:rPr lang="fr-BE" dirty="0"/>
              <a:t>On sort de la régulation collective pour aller vers une négociation individualisée </a:t>
            </a:r>
          </a:p>
          <a:p>
            <a:pPr>
              <a:buFontTx/>
              <a:buChar char="-"/>
            </a:pPr>
            <a:r>
              <a:rPr lang="fr-BE" dirty="0" smtClean="0"/>
              <a:t>Dans un contrat, toutes les parties contractantes s’engagent (ici seul l’élève doit s’engager)</a:t>
            </a:r>
          </a:p>
          <a:p>
            <a:pPr>
              <a:buFontTx/>
              <a:buChar char="-"/>
            </a:pPr>
            <a:r>
              <a:rPr lang="fr-BE" dirty="0" smtClean="0"/>
              <a:t>Contrat de comportement = chantage à l’exclusion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536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92"/>
            <a:ext cx="9144000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5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5"/>
            <a:ext cx="9144000" cy="460851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3888432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67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De l’ordinaire vers le spécialisé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BE" dirty="0" smtClean="0"/>
              <a:t>Le CPMS n’a pas de pouvoir contraignant</a:t>
            </a:r>
          </a:p>
          <a:p>
            <a:pPr>
              <a:buFontTx/>
              <a:buChar char="-"/>
            </a:pPr>
            <a:r>
              <a:rPr lang="fr-BE" dirty="0" smtClean="0"/>
              <a:t>Il peut donner un avis, mais ne prend pas les décisions</a:t>
            </a:r>
          </a:p>
          <a:p>
            <a:pPr>
              <a:buFontTx/>
              <a:buChar char="-"/>
            </a:pPr>
            <a:r>
              <a:rPr lang="fr-BE" dirty="0" smtClean="0"/>
              <a:t>Il peut inviter les parents à le consulter, il n’a pas à les convoquer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463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Conseil de classe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fr-BE" dirty="0" smtClean="0"/>
              <a:t>Déficit d’information sur l’ensemble des filières et des structures (G – TT – TQ – P)</a:t>
            </a:r>
          </a:p>
          <a:p>
            <a:pPr>
              <a:buFontTx/>
              <a:buChar char="-"/>
            </a:pPr>
            <a:r>
              <a:rPr lang="fr-BE" dirty="0" smtClean="0"/>
              <a:t>Ce déficit crée un biais d’orientation (AOA – AOB – AOC)</a:t>
            </a:r>
          </a:p>
          <a:p>
            <a:pPr>
              <a:buFontTx/>
              <a:buChar char="-"/>
            </a:pPr>
            <a:r>
              <a:rPr lang="fr-BE" dirty="0" smtClean="0"/>
              <a:t>Absence trop fréquente de motivation de la </a:t>
            </a:r>
            <a:r>
              <a:rPr lang="fr-BE" smtClean="0"/>
              <a:t>décision </a:t>
            </a:r>
            <a:r>
              <a:rPr lang="fr-BE" smtClean="0"/>
              <a:t>(</a:t>
            </a:r>
            <a:r>
              <a:rPr lang="fr-BE"/>
              <a:t>L</a:t>
            </a:r>
            <a:r>
              <a:rPr lang="fr-BE" smtClean="0"/>
              <a:t>oi 29/7/1991)</a:t>
            </a:r>
            <a:endParaRPr lang="fr-BE" dirty="0" smtClean="0"/>
          </a:p>
          <a:p>
            <a:pPr>
              <a:buFontTx/>
              <a:buChar char="-"/>
            </a:pPr>
            <a:r>
              <a:rPr lang="fr-BE" dirty="0" smtClean="0"/>
              <a:t>Refus de donner le bulletin (« frais non payés ») ou de donner accès aux copies d’examen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91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1340768"/>
            <a:ext cx="74168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400" dirty="0" smtClean="0"/>
              <a:t>3 moments clés où les irrégularités se manifestent :</a:t>
            </a:r>
          </a:p>
          <a:p>
            <a:endParaRPr lang="fr-BE" sz="4400" dirty="0" smtClean="0"/>
          </a:p>
          <a:p>
            <a:pPr marL="285750" indent="-285750">
              <a:buFontTx/>
              <a:buChar char="-"/>
            </a:pPr>
            <a:r>
              <a:rPr lang="fr-BE" sz="4400" dirty="0" smtClean="0">
                <a:solidFill>
                  <a:srgbClr val="FF0000"/>
                </a:solidFill>
              </a:rPr>
              <a:t>Inscription</a:t>
            </a:r>
          </a:p>
          <a:p>
            <a:pPr marL="285750" indent="-285750">
              <a:buFontTx/>
              <a:buChar char="-"/>
            </a:pPr>
            <a:r>
              <a:rPr lang="fr-BE" sz="4400" dirty="0" smtClean="0">
                <a:solidFill>
                  <a:srgbClr val="FF0000"/>
                </a:solidFill>
              </a:rPr>
              <a:t>Exclusion</a:t>
            </a:r>
          </a:p>
          <a:p>
            <a:pPr marL="285750" indent="-285750">
              <a:buFontTx/>
              <a:buChar char="-"/>
            </a:pPr>
            <a:r>
              <a:rPr lang="fr-BE" sz="4400" dirty="0" smtClean="0">
                <a:solidFill>
                  <a:srgbClr val="FF0000"/>
                </a:solidFill>
              </a:rPr>
              <a:t>Orientation</a:t>
            </a:r>
            <a:endParaRPr lang="fr-BE" sz="4400" dirty="0">
              <a:solidFill>
                <a:srgbClr val="FF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166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3CEE2-11A5-4A0B-89FB-8A3C24C8C279}" type="slidenum">
              <a:rPr lang="fr-BE" smtClean="0"/>
              <a:pPr>
                <a:defRPr/>
              </a:pPr>
              <a:t>20</a:t>
            </a:fld>
            <a:endParaRPr lang="fr-BE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3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Pictures\journal de clas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916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87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77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1400" dirty="0" smtClean="0">
                <a:solidFill>
                  <a:srgbClr val="00B050"/>
                </a:solidFill>
              </a:rPr>
              <a:t>Compte-rendu de séance du Parlement de la Communauté française (mercredi 9 juin 2010) - Extrait</a:t>
            </a:r>
            <a:endParaRPr lang="fr-BE" sz="1400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fr-BE" b="1" dirty="0" smtClean="0"/>
          </a:p>
          <a:p>
            <a:pPr marL="0" indent="0" algn="just">
              <a:buNone/>
            </a:pPr>
            <a:r>
              <a:rPr lang="fr-BE" sz="2900" b="1" i="1" dirty="0" smtClean="0"/>
              <a:t>Mme </a:t>
            </a:r>
            <a:r>
              <a:rPr lang="fr-BE" sz="2900" b="1" i="1" dirty="0"/>
              <a:t>Marie-Dominique Simonet, ministre de</a:t>
            </a:r>
          </a:p>
          <a:p>
            <a:pPr marL="0" indent="0" algn="just">
              <a:buNone/>
            </a:pPr>
            <a:r>
              <a:rPr lang="fr-BE" sz="2900" b="1" i="1" dirty="0"/>
              <a:t>l’Enseignement obligatoire et de promotion sociale.</a:t>
            </a:r>
            <a:endParaRPr lang="fr-BE" sz="2900" b="1" i="1" dirty="0" smtClean="0"/>
          </a:p>
          <a:p>
            <a:pPr marL="0" indent="0" algn="just">
              <a:buNone/>
            </a:pPr>
            <a:r>
              <a:rPr lang="fr-BE" sz="2900" i="1" dirty="0" smtClean="0"/>
              <a:t>(..)L’enquête </a:t>
            </a:r>
            <a:r>
              <a:rPr lang="fr-BE" sz="2900" i="1" dirty="0"/>
              <a:t>révélée par </a:t>
            </a:r>
            <a:r>
              <a:rPr lang="fr-BE" sz="2900" i="1" dirty="0" err="1"/>
              <a:t>Infor</a:t>
            </a:r>
            <a:r>
              <a:rPr lang="fr-BE" sz="2900" i="1" dirty="0"/>
              <a:t>-Jeunes montre certains faits.</a:t>
            </a:r>
          </a:p>
          <a:p>
            <a:pPr marL="0" indent="0" algn="just">
              <a:buNone/>
            </a:pPr>
            <a:r>
              <a:rPr lang="fr-BE" sz="2900" b="1" i="1" dirty="0"/>
              <a:t>Mme Françoise </a:t>
            </a:r>
            <a:r>
              <a:rPr lang="fr-BE" sz="2900" b="1" i="1" dirty="0" err="1"/>
              <a:t>Bertieaux</a:t>
            </a:r>
            <a:r>
              <a:rPr lang="fr-BE" sz="2900" b="1" i="1" dirty="0"/>
              <a:t> (MR). </a:t>
            </a:r>
            <a:r>
              <a:rPr lang="fr-BE" sz="2900" i="1" dirty="0"/>
              <a:t>– Une caméra cachée n’est pas une enquête </a:t>
            </a:r>
            <a:r>
              <a:rPr lang="fr-BE" sz="2900" i="1" dirty="0" err="1"/>
              <a:t>ofﬁcielle</a:t>
            </a:r>
            <a:r>
              <a:rPr lang="fr-BE" sz="2900" i="1" dirty="0"/>
              <a:t> </a:t>
            </a:r>
            <a:r>
              <a:rPr lang="fr-BE" sz="2900" i="1" dirty="0" smtClean="0"/>
              <a:t>sauf si </a:t>
            </a:r>
            <a:r>
              <a:rPr lang="fr-BE" sz="2900" i="1" dirty="0"/>
              <a:t>vous la validez. J’aimerais vous entendre à </a:t>
            </a:r>
            <a:r>
              <a:rPr lang="fr-BE" sz="2900" i="1" dirty="0" smtClean="0"/>
              <a:t>ce propos</a:t>
            </a:r>
            <a:r>
              <a:rPr lang="fr-BE" sz="2900" i="1" dirty="0"/>
              <a:t>.</a:t>
            </a:r>
          </a:p>
          <a:p>
            <a:pPr marL="0" indent="0" algn="just">
              <a:buNone/>
            </a:pPr>
            <a:r>
              <a:rPr lang="fr-BE" sz="2900" b="1" i="1" dirty="0"/>
              <a:t>Mme Marie-Dominique Simonet, ministre de</a:t>
            </a:r>
          </a:p>
          <a:p>
            <a:pPr marL="0" indent="0" algn="just">
              <a:buNone/>
            </a:pPr>
            <a:r>
              <a:rPr lang="fr-BE" sz="2900" b="1" i="1" dirty="0"/>
              <a:t>l’Enseignement obligatoire et de promotion sociale.</a:t>
            </a:r>
            <a:r>
              <a:rPr lang="fr-BE" sz="2900" i="1" dirty="0"/>
              <a:t> – Je n’ai pas dit qu’il s’agissait d’une </a:t>
            </a:r>
            <a:r>
              <a:rPr lang="fr-BE" sz="2900" i="1" dirty="0" smtClean="0"/>
              <a:t>enquête </a:t>
            </a:r>
            <a:r>
              <a:rPr lang="fr-BE" sz="2900" i="1" dirty="0" err="1" smtClean="0"/>
              <a:t>ofﬁcielle</a:t>
            </a:r>
            <a:r>
              <a:rPr lang="fr-BE" sz="2900" i="1" dirty="0"/>
              <a:t>. Il est évident, au vu des extraits dévoilés par </a:t>
            </a:r>
            <a:r>
              <a:rPr lang="fr-BE" sz="2900" i="1" dirty="0" err="1"/>
              <a:t>Infor</a:t>
            </a:r>
            <a:r>
              <a:rPr lang="fr-BE" sz="2900" i="1" dirty="0"/>
              <a:t>-Jeunes, que certains </a:t>
            </a:r>
            <a:r>
              <a:rPr lang="fr-BE" sz="2900" i="1" dirty="0" smtClean="0"/>
              <a:t>établissements exercent </a:t>
            </a:r>
            <a:r>
              <a:rPr lang="fr-BE" sz="2900" i="1" dirty="0"/>
              <a:t>une forme de pression ou recourent à </a:t>
            </a:r>
            <a:r>
              <a:rPr lang="fr-BE" sz="2900" i="1" dirty="0" smtClean="0"/>
              <a:t>des exigences </a:t>
            </a:r>
            <a:r>
              <a:rPr lang="fr-BE" sz="2900" i="1" dirty="0"/>
              <a:t>non prévues par le décret. (..) En cas de non-respect des dispositions, le </a:t>
            </a:r>
            <a:r>
              <a:rPr lang="fr-BE" sz="2900" i="1" dirty="0" smtClean="0"/>
              <a:t>décret </a:t>
            </a:r>
          </a:p>
          <a:p>
            <a:pPr marL="0" indent="0" algn="just">
              <a:buNone/>
            </a:pPr>
            <a:r>
              <a:rPr lang="fr-BE" sz="2900" i="1" dirty="0" smtClean="0"/>
              <a:t>« </a:t>
            </a:r>
            <a:r>
              <a:rPr lang="fr-BE" sz="2900" i="1" dirty="0"/>
              <a:t>missions » prévoit des sanctions disciplinaires ou </a:t>
            </a:r>
            <a:r>
              <a:rPr lang="fr-BE" sz="2900" i="1" dirty="0" err="1"/>
              <a:t>ﬁnancières</a:t>
            </a:r>
            <a:r>
              <a:rPr lang="fr-BE" sz="2900" i="1" dirty="0"/>
              <a:t> sur le subventionnement. </a:t>
            </a:r>
            <a:r>
              <a:rPr lang="fr-BE" sz="2900" b="1" i="1" dirty="0" smtClean="0">
                <a:solidFill>
                  <a:srgbClr val="FF0000"/>
                </a:solidFill>
              </a:rPr>
              <a:t>Ce ne </a:t>
            </a:r>
            <a:r>
              <a:rPr lang="fr-BE" sz="2900" b="1" i="1" dirty="0">
                <a:solidFill>
                  <a:srgbClr val="FF0000"/>
                </a:solidFill>
              </a:rPr>
              <a:t>sera pas facile mais tous les cas avérés </a:t>
            </a:r>
            <a:r>
              <a:rPr lang="fr-BE" sz="2900" b="1" i="1" dirty="0" smtClean="0">
                <a:solidFill>
                  <a:srgbClr val="FF0000"/>
                </a:solidFill>
              </a:rPr>
              <a:t>seront sanctionnés</a:t>
            </a:r>
            <a:r>
              <a:rPr lang="fr-BE" sz="2900" b="1" i="1" dirty="0">
                <a:solidFill>
                  <a:srgbClr val="FF0000"/>
                </a:solidFill>
              </a:rPr>
              <a:t>. Une enquête administrative sera menée concernant toutes les situations dont on </a:t>
            </a:r>
            <a:r>
              <a:rPr lang="fr-BE" sz="2900" b="1" i="1" dirty="0" smtClean="0">
                <a:solidFill>
                  <a:srgbClr val="FF0000"/>
                </a:solidFill>
              </a:rPr>
              <a:t>me fera </a:t>
            </a:r>
            <a:r>
              <a:rPr lang="fr-BE" sz="2900" b="1" i="1" dirty="0">
                <a:solidFill>
                  <a:srgbClr val="FF0000"/>
                </a:solidFill>
              </a:rPr>
              <a:t>part</a:t>
            </a:r>
            <a:r>
              <a:rPr lang="fr-BE" sz="2900" i="1" dirty="0" smtClean="0">
                <a:solidFill>
                  <a:srgbClr val="FF0000"/>
                </a:solidFill>
              </a:rPr>
              <a:t>. (..)</a:t>
            </a:r>
            <a:endParaRPr lang="fr-BE" sz="2900" i="1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r>
              <a:rPr lang="fr-BE" sz="2900" dirty="0" smtClean="0">
                <a:solidFill>
                  <a:srgbClr val="FF0000"/>
                </a:solidFill>
              </a:rPr>
              <a:t>Dans les semaines qui suivirent ce débat, </a:t>
            </a:r>
            <a:r>
              <a:rPr lang="fr-BE" sz="2900" dirty="0" err="1" smtClean="0">
                <a:solidFill>
                  <a:srgbClr val="FF0000"/>
                </a:solidFill>
              </a:rPr>
              <a:t>Infor</a:t>
            </a:r>
            <a:r>
              <a:rPr lang="fr-BE" sz="2900" dirty="0" smtClean="0">
                <a:solidFill>
                  <a:srgbClr val="FF0000"/>
                </a:solidFill>
              </a:rPr>
              <a:t> Jeunes Laeken reçut un courrier du cabinet de la Ministre mettant en cause la « méthodologie » de la caméra cachée et l’origine des séquences filmées..  Concernant les sanctions annoncées, à l’heure actuelle, on attend toujours</a:t>
            </a:r>
            <a:r>
              <a:rPr lang="fr-BE" dirty="0" smtClean="0">
                <a:solidFill>
                  <a:srgbClr val="92D050"/>
                </a:solidFill>
              </a:rPr>
              <a:t>.. </a:t>
            </a:r>
            <a:endParaRPr lang="fr-BE" dirty="0">
              <a:solidFill>
                <a:srgbClr val="92D05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11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8813"/>
            <a:ext cx="9753600" cy="1214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736F7-E1F7-47DE-810C-9DD79646C04E}" type="slidenum">
              <a:rPr lang="fr-BE" smtClean="0"/>
              <a:pPr>
                <a:defRPr/>
              </a:pPr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301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470025"/>
          </a:xfrm>
        </p:spPr>
        <p:txBody>
          <a:bodyPr/>
          <a:lstStyle/>
          <a:p>
            <a:r>
              <a:rPr lang="fr-BE" dirty="0" smtClean="0">
                <a:solidFill>
                  <a:srgbClr val="00B050"/>
                </a:solidFill>
              </a:rPr>
              <a:t>Stratégies de dissuasion à l’inscription</a:t>
            </a:r>
            <a:endParaRPr lang="fr-BE" dirty="0">
              <a:solidFill>
                <a:srgbClr val="00B05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1988840"/>
            <a:ext cx="6400800" cy="1752600"/>
          </a:xfrm>
        </p:spPr>
        <p:txBody>
          <a:bodyPr>
            <a:noAutofit/>
          </a:bodyPr>
          <a:lstStyle/>
          <a:p>
            <a:pPr marL="342900" indent="-342900" algn="l">
              <a:buFontTx/>
              <a:buChar char="-"/>
            </a:pPr>
            <a:r>
              <a:rPr lang="fr-BE" sz="2400" dirty="0" smtClean="0">
                <a:solidFill>
                  <a:srgbClr val="FF0000"/>
                </a:solidFill>
              </a:rPr>
              <a:t>Le bulletin ( = carnet de l’ouvrier du XIXe s.)</a:t>
            </a:r>
          </a:p>
          <a:p>
            <a:pPr marL="342900" indent="-342900" algn="l">
              <a:buFontTx/>
              <a:buChar char="-"/>
            </a:pPr>
            <a:r>
              <a:rPr lang="fr-BE" sz="2400" dirty="0" smtClean="0">
                <a:solidFill>
                  <a:srgbClr val="FF0000"/>
                </a:solidFill>
              </a:rPr>
              <a:t>Lettre de motivation</a:t>
            </a:r>
          </a:p>
          <a:p>
            <a:pPr marL="342900" indent="-342900" algn="l">
              <a:buFontTx/>
              <a:buChar char="-"/>
            </a:pPr>
            <a:r>
              <a:rPr lang="fr-BE" sz="2400" dirty="0" smtClean="0">
                <a:solidFill>
                  <a:srgbClr val="FF0000"/>
                </a:solidFill>
              </a:rPr>
              <a:t>Frais scolaires (livres neufs, abonnements, voyages scolaires,..)</a:t>
            </a:r>
          </a:p>
          <a:p>
            <a:pPr marL="342900" indent="-342900" algn="l">
              <a:buFontTx/>
              <a:buChar char="-"/>
            </a:pPr>
            <a:r>
              <a:rPr lang="fr-BE" sz="2400" dirty="0" smtClean="0">
                <a:solidFill>
                  <a:srgbClr val="FF0000"/>
                </a:solidFill>
              </a:rPr>
              <a:t>Stigmatisation (parfois collective) des élèves sur base des notes des années précédentes  (idem pour les « mauvais payeurs »)</a:t>
            </a:r>
          </a:p>
          <a:p>
            <a:pPr marL="342900" indent="-342900" algn="l">
              <a:buFontTx/>
              <a:buChar char="-"/>
            </a:pPr>
            <a:r>
              <a:rPr lang="fr-BE" sz="2400" dirty="0" smtClean="0">
                <a:solidFill>
                  <a:srgbClr val="FF0000"/>
                </a:solidFill>
              </a:rPr>
              <a:t>Attitudes paternalistes (surtout auprès des familles maîtrisant mal la langue et les codes culturels) </a:t>
            </a:r>
          </a:p>
          <a:p>
            <a:pPr algn="l"/>
            <a:r>
              <a:rPr lang="fr-BE" sz="2400" dirty="0" smtClean="0">
                <a:solidFill>
                  <a:srgbClr val="FF0000"/>
                </a:solidFill>
              </a:rPr>
              <a:t>- ….</a:t>
            </a:r>
          </a:p>
          <a:p>
            <a:pPr marL="342900" indent="-342900" algn="l">
              <a:buFontTx/>
              <a:buChar char="-"/>
            </a:pPr>
            <a:endParaRPr lang="fr-BE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18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22" y="0"/>
            <a:ext cx="4826155" cy="68580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01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0"/>
            <a:ext cx="1524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60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530</TotalTime>
  <Words>887</Words>
  <Application>Microsoft Office PowerPoint</Application>
  <PresentationFormat>Affichage à l'écran (4:3)</PresentationFormat>
  <Paragraphs>125</Paragraphs>
  <Slides>21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Compte-rendu de séance du Parlement de la Communauté française (mercredi 9 juin 2010) - Extrait</vt:lpstr>
      <vt:lpstr>Présentation PowerPoint</vt:lpstr>
      <vt:lpstr>Stratégies de dissuasion à l’inscription</vt:lpstr>
      <vt:lpstr>Présentation PowerPoint</vt:lpstr>
      <vt:lpstr>Présentation PowerPoint</vt:lpstr>
      <vt:lpstr>Compte-rendu de séance du Parlement de la Communauté française (mercredi 15 février 2012) - Extrait</vt:lpstr>
      <vt:lpstr>Exclusion scolaire, quelques chiffres</vt:lpstr>
      <vt:lpstr>Exclusion : critères à observer</vt:lpstr>
      <vt:lpstr>Quelques conséquences :</vt:lpstr>
      <vt:lpstr>Contrat de comportement</vt:lpstr>
      <vt:lpstr>Présentation PowerPoint</vt:lpstr>
      <vt:lpstr>Présentation PowerPoint</vt:lpstr>
      <vt:lpstr>Présentation PowerPoint</vt:lpstr>
      <vt:lpstr>De l’ordinaire vers le spécialisé</vt:lpstr>
      <vt:lpstr>Conseil de classe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</dc:creator>
  <cp:lastModifiedBy>Nancy</cp:lastModifiedBy>
  <cp:revision>42</cp:revision>
  <dcterms:created xsi:type="dcterms:W3CDTF">2012-11-22T15:11:24Z</dcterms:created>
  <dcterms:modified xsi:type="dcterms:W3CDTF">2012-12-01T13:48:18Z</dcterms:modified>
</cp:coreProperties>
</file>